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1"/>
  </p:notesMasterIdLst>
  <p:handoutMasterIdLst>
    <p:handoutMasterId r:id="rId12"/>
  </p:handoutMasterIdLst>
  <p:sldIdLst>
    <p:sldId id="268" r:id="rId2"/>
    <p:sldId id="269" r:id="rId3"/>
    <p:sldId id="295" r:id="rId4"/>
    <p:sldId id="270" r:id="rId5"/>
    <p:sldId id="271" r:id="rId6"/>
    <p:sldId id="272" r:id="rId7"/>
    <p:sldId id="292" r:id="rId8"/>
    <p:sldId id="296" r:id="rId9"/>
    <p:sldId id="294"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p:cViewPr>
        <p:scale>
          <a:sx n="93" d="100"/>
          <a:sy n="93" d="100"/>
        </p:scale>
        <p:origin x="-1032" y="-272"/>
      </p:cViewPr>
      <p:guideLst>
        <p:guide orient="horz" pos="2160"/>
        <p:guide orient="horz" pos="384"/>
        <p:guide orient="horz" pos="3792"/>
        <p:guide pos="959"/>
        <p:guide pos="6719"/>
      </p:guideLst>
    </p:cSldViewPr>
  </p:slideViewPr>
  <p:notesTextViewPr>
    <p:cViewPr>
      <p:scale>
        <a:sx n="3" d="2"/>
        <a:sy n="3" d="2"/>
      </p:scale>
      <p:origin x="0" y="0"/>
    </p:cViewPr>
  </p:notesTextViewPr>
  <p:notesViewPr>
    <p:cSldViewPr showGuides="1">
      <p:cViewPr>
        <p:scale>
          <a:sx n="112" d="100"/>
          <a:sy n="112" d="100"/>
        </p:scale>
        <p:origin x="1156" y="-13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rist\Documents\EDU\680\Project%209\UN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Times New Roman" panose="02020603050405020304" pitchFamily="18" charset="0"/>
                <a:ea typeface="+mj-ea"/>
                <a:cs typeface="Times New Roman" panose="02020603050405020304" pitchFamily="18" charset="0"/>
              </a:defRPr>
            </a:pPr>
            <a:r>
              <a:rPr lang="en-US" sz="1600" dirty="0">
                <a:latin typeface="Times New Roman" panose="02020603050405020304" pitchFamily="18" charset="0"/>
                <a:cs typeface="Times New Roman" panose="02020603050405020304" pitchFamily="18" charset="0"/>
              </a:rPr>
              <a:t>Increasing</a:t>
            </a:r>
            <a:r>
              <a:rPr lang="en-US" sz="1600" baseline="0" dirty="0">
                <a:latin typeface="Times New Roman" panose="02020603050405020304" pitchFamily="18" charset="0"/>
                <a:cs typeface="Times New Roman" panose="02020603050405020304" pitchFamily="18" charset="0"/>
              </a:rPr>
              <a:t> trend of </a:t>
            </a:r>
            <a:r>
              <a:rPr lang="en-US" sz="1600" dirty="0">
                <a:latin typeface="Times New Roman" panose="02020603050405020304" pitchFamily="18" charset="0"/>
                <a:cs typeface="Times New Roman" panose="02020603050405020304" pitchFamily="18" charset="0"/>
              </a:rPr>
              <a:t>private health insurance costs</a:t>
            </a:r>
          </a:p>
          <a:p>
            <a:pPr>
              <a:defRPr>
                <a:latin typeface="Times New Roman" panose="02020603050405020304" pitchFamily="18" charset="0"/>
                <a:cs typeface="Times New Roman" panose="02020603050405020304" pitchFamily="18" charset="0"/>
              </a:defRPr>
            </a:pPr>
            <a:r>
              <a:rPr lang="en-US" sz="1600" dirty="0">
                <a:latin typeface="Times New Roman" panose="02020603050405020304" pitchFamily="18" charset="0"/>
                <a:cs typeface="Times New Roman" panose="02020603050405020304" pitchFamily="18" charset="0"/>
              </a:rPr>
              <a:t>USD Billions</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Times New Roman" panose="02020603050405020304" pitchFamily="18" charset="0"/>
              <a:ea typeface="+mj-ea"/>
              <a:cs typeface="Times New Roman" panose="02020603050405020304" pitchFamily="18" charset="0"/>
            </a:defRPr>
          </a:pPr>
          <a:endParaRPr lang="en-US"/>
        </a:p>
      </c:txPr>
    </c:title>
    <c:autoTitleDeleted val="0"/>
    <c:plotArea>
      <c:layout>
        <c:manualLayout>
          <c:layoutTarget val="inner"/>
          <c:xMode val="edge"/>
          <c:yMode val="edge"/>
          <c:x val="0.1171141521748284"/>
          <c:y val="0.14476190476190476"/>
          <c:w val="0.85935643606046574"/>
          <c:h val="0.68125384326959126"/>
        </c:manualLayout>
      </c:layout>
      <c:barChart>
        <c:barDir val="col"/>
        <c:grouping val="clustered"/>
        <c:varyColors val="0"/>
        <c:ser>
          <c:idx val="0"/>
          <c:order val="0"/>
          <c:tx>
            <c:strRef>
              <c:f>Sheet1!$B$1</c:f>
              <c:strCache>
                <c:ptCount val="1"/>
                <c:pt idx="0">
                  <c:v>Private health insurance</c:v>
                </c:pt>
              </c:strCache>
            </c:strRef>
          </c:tx>
          <c:spPr>
            <a:solidFill>
              <a:srgbClr val="FFC000">
                <a:alpha val="70000"/>
              </a:srgbClr>
            </a:solidFill>
            <a:ln>
              <a:noFill/>
            </a:ln>
            <a:effectLst/>
          </c:spPr>
          <c:invertIfNegative val="0"/>
          <c:trendline>
            <c:spPr>
              <a:ln w="15875" cap="rnd">
                <a:solidFill>
                  <a:schemeClr val="accent1"/>
                </a:solidFill>
              </a:ln>
              <a:effectLst/>
            </c:spPr>
            <c:trendlineType val="linear"/>
            <c:dispRSqr val="0"/>
            <c:dispEq val="0"/>
          </c:trendline>
          <c:trendline>
            <c:spPr>
              <a:ln w="31750" cap="rnd">
                <a:solidFill>
                  <a:srgbClr val="FF0000"/>
                </a:solidFill>
              </a:ln>
              <a:effectLst/>
            </c:spPr>
            <c:trendlineType val="linear"/>
            <c:forward val="2"/>
            <c:dispRSqr val="0"/>
            <c:dispEq val="0"/>
          </c:trendline>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_(* #,##0.0_);_(* \(#,##0.0\);_(* "-"??_);_(@_)</c:formatCode>
                <c:ptCount val="11"/>
                <c:pt idx="0">
                  <c:v>709.5</c:v>
                </c:pt>
                <c:pt idx="1">
                  <c:v>725.3</c:v>
                </c:pt>
                <c:pt idx="2">
                  <c:v>752.6</c:v>
                </c:pt>
                <c:pt idx="3">
                  <c:v>778.5</c:v>
                </c:pt>
                <c:pt idx="4">
                  <c:v>781.5</c:v>
                </c:pt>
                <c:pt idx="5">
                  <c:v>818.9</c:v>
                </c:pt>
                <c:pt idx="6">
                  <c:v>874.5</c:v>
                </c:pt>
                <c:pt idx="7">
                  <c:v>926.5</c:v>
                </c:pt>
                <c:pt idx="8">
                  <c:v>967.5</c:v>
                </c:pt>
                <c:pt idx="9">
                  <c:v>1009.9</c:v>
                </c:pt>
                <c:pt idx="10">
                  <c:v>1064.0999999999999</c:v>
                </c:pt>
              </c:numCache>
            </c:numRef>
          </c:val>
          <c:extLst>
            <c:ext xmlns:c16="http://schemas.microsoft.com/office/drawing/2014/chart" uri="{C3380CC4-5D6E-409C-BE32-E72D297353CC}">
              <c16:uniqueId val="{00000002-C2D5-496B-9831-BEA6E9298D3F}"/>
            </c:ext>
          </c:extLst>
        </c:ser>
        <c:dLbls>
          <c:showLegendKey val="0"/>
          <c:showVal val="0"/>
          <c:showCatName val="0"/>
          <c:showSerName val="0"/>
          <c:showPercent val="0"/>
          <c:showBubbleSize val="0"/>
        </c:dLbls>
        <c:gapWidth val="80"/>
        <c:overlap val="25"/>
        <c:axId val="68917535"/>
        <c:axId val="68910335"/>
      </c:barChart>
      <c:catAx>
        <c:axId val="68917535"/>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2700000" spcFirstLastPara="1" vertOverflow="ellipsis" vert="horz" wrap="square" anchor="t" anchorCtr="0"/>
          <a:lstStyle/>
          <a:p>
            <a:pPr>
              <a:defRPr sz="1400" b="0" i="0" u="none" strike="noStrike" kern="1200" cap="none" spc="2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8910335"/>
        <c:crosses val="autoZero"/>
        <c:auto val="1"/>
        <c:lblAlgn val="ctr"/>
        <c:lblOffset val="100"/>
        <c:noMultiLvlLbl val="0"/>
      </c:catAx>
      <c:valAx>
        <c:axId val="68910335"/>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89175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5/4/2024</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5/4/2024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will cover the Business problem that I am addressing in this research project, background on medical costs in the United States, the data and methods used in this project, model development, project results and next steps</a:t>
            </a:r>
          </a:p>
        </p:txBody>
      </p:sp>
      <p:sp>
        <p:nvSpPr>
          <p:cNvPr id="4" name="Slide Number Placeholder 3"/>
          <p:cNvSpPr>
            <a:spLocks noGrp="1"/>
          </p:cNvSpPr>
          <p:nvPr>
            <p:ph type="sldNum" sz="quarter" idx="10"/>
          </p:nvPr>
        </p:nvSpPr>
        <p:spPr/>
        <p:txBody>
          <a:bodyPr/>
          <a:lstStyle/>
          <a:p>
            <a:fld id="{BF105DB2-FD3E-441D-8B7E-7AE83ECE27B3}" type="slidenum">
              <a:rPr lang="en-US" smtClean="0"/>
              <a:t>2</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 the united states, 3 out 4 Americans worry about unexpected medical costs or the costs of health care services for themselves or their families </a:t>
            </a:r>
          </a:p>
          <a:p>
            <a:endParaRPr lang="en-US" dirty="0"/>
          </a:p>
          <a:p>
            <a:r>
              <a:rPr lang="en-US" dirty="0"/>
              <a:t>Likewise, about half of adults express that they would not be able to pay an unexpected medical cost of $500 without going into debt </a:t>
            </a:r>
          </a:p>
          <a:p>
            <a:endParaRPr lang="en-US" dirty="0"/>
          </a:p>
          <a:p>
            <a:r>
              <a:rPr lang="en-US" dirty="0"/>
              <a:t>Can Americans avoid these financial concerns by leading more healthy lifestyles? How do health characteristics influence and predict health care costs? The topic that I will investigate for this project will be exploring the relationships between health characteristics and behaviors to determine if these factors can predict insurance medical costs. </a:t>
            </a:r>
          </a:p>
          <a:p>
            <a:endParaRPr lang="en-US" dirty="0"/>
          </a:p>
          <a:p>
            <a:endParaRPr lang="en-US" dirty="0"/>
          </a:p>
        </p:txBody>
      </p:sp>
      <p:sp>
        <p:nvSpPr>
          <p:cNvPr id="4" name="Slide Number Placeholder 3"/>
          <p:cNvSpPr>
            <a:spLocks noGrp="1"/>
          </p:cNvSpPr>
          <p:nvPr>
            <p:ph type="sldNum" sz="quarter" idx="5"/>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39754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annual private medical costs have soared by 55% from 2009 to 2019 with total costs increasing from 709.5B USD to 1064.1B USD </a:t>
            </a:r>
          </a:p>
          <a:p>
            <a:endParaRPr lang="en-US" dirty="0"/>
          </a:p>
          <a:p>
            <a:r>
              <a:rPr lang="en-US" dirty="0"/>
              <a:t>Conversely, medical insurance companies such as United Health have seen tremendous success with an 88.1% increase in gross profits over this same 10-year period .</a:t>
            </a:r>
          </a:p>
          <a:p>
            <a:endParaRPr lang="en-US" dirty="0"/>
          </a:p>
          <a:p>
            <a:r>
              <a:rPr lang="en-US" dirty="0"/>
              <a:t>Since about 66% of Americans are covered by private health insurance, it is critical to understand the economic impact of medical costs on the American people especially with the overall health outcomes in the United States declining </a:t>
            </a:r>
          </a:p>
          <a:p>
            <a:endParaRPr lang="en-US" dirty="0"/>
          </a:p>
          <a:p>
            <a:r>
              <a:rPr lang="en-US" dirty="0"/>
              <a:t>By investigating what health characteristics can predict medical costs, it would then be possible to develop interventions related to these health characteristics or behaviors. </a:t>
            </a:r>
          </a:p>
        </p:txBody>
      </p:sp>
      <p:sp>
        <p:nvSpPr>
          <p:cNvPr id="4" name="Slide Number Placeholder 3"/>
          <p:cNvSpPr>
            <a:spLocks noGrp="1"/>
          </p:cNvSpPr>
          <p:nvPr>
            <p:ph type="sldNum" sz="quarter" idx="10"/>
          </p:nvPr>
        </p:nvSpPr>
        <p:spPr/>
        <p:txBody>
          <a:bodyPr/>
          <a:lstStyle/>
          <a:p>
            <a:fld id="{BF105DB2-FD3E-441D-8B7E-7AE83ECE27B3}" type="slidenum">
              <a:rPr lang="en-US" smtClean="0"/>
              <a:t>4</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5</a:t>
            </a:fld>
            <a:endParaRPr lang="en-US" dirty="0"/>
          </a:p>
        </p:txBody>
      </p:sp>
    </p:spTree>
    <p:extLst>
      <p:ext uri="{BB962C8B-B14F-4D97-AF65-F5344CB8AC3E}">
        <p14:creationId xmlns:p14="http://schemas.microsoft.com/office/powerpoint/2010/main" val="280573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6</a:t>
            </a:fld>
            <a:endParaRPr lang="en-US" dirty="0"/>
          </a:p>
        </p:txBody>
      </p:sp>
    </p:spTree>
    <p:extLst>
      <p:ext uri="{BB962C8B-B14F-4D97-AF65-F5344CB8AC3E}">
        <p14:creationId xmlns:p14="http://schemas.microsoft.com/office/powerpoint/2010/main" val="196587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results from all model run yielded acceptable models. </a:t>
            </a:r>
          </a:p>
          <a:p>
            <a:r>
              <a:rPr lang="en-US" dirty="0"/>
              <a:t>I started with a linear regression then went on to PCA, then Random Forest, looking to see which model would produce the best results. </a:t>
            </a:r>
          </a:p>
          <a:p>
            <a:endParaRPr lang="en-US" dirty="0"/>
          </a:p>
          <a:p>
            <a:r>
              <a:rPr lang="en-US" dirty="0"/>
              <a:t>Random Forest regression yield the best results in terms of the r-</a:t>
            </a:r>
            <a:r>
              <a:rPr lang="en-US" dirty="0" err="1"/>
              <a:t>quared</a:t>
            </a:r>
            <a:r>
              <a:rPr lang="en-US" dirty="0"/>
              <a:t> value as well the smallest root mean squared error. Because of this, </a:t>
            </a:r>
            <a:r>
              <a:rPr lang="en-US" dirty="0" err="1"/>
              <a:t>hypertuning</a:t>
            </a:r>
            <a:r>
              <a:rPr lang="en-US" dirty="0"/>
              <a:t> was performed using this modeling technique. </a:t>
            </a:r>
          </a:p>
          <a:p>
            <a:endParaRPr lang="en-US" dirty="0"/>
          </a:p>
          <a:p>
            <a:r>
              <a:rPr lang="en-US" dirty="0"/>
              <a:t>The results of the </a:t>
            </a:r>
            <a:r>
              <a:rPr lang="en-US" dirty="0" err="1"/>
              <a:t>hypertuning</a:t>
            </a:r>
            <a:r>
              <a:rPr lang="en-US" dirty="0"/>
              <a:t> yielded the highest r2 value and </a:t>
            </a:r>
            <a:r>
              <a:rPr lang="en-US" dirty="0" err="1"/>
              <a:t>loweset</a:t>
            </a:r>
            <a:r>
              <a:rPr lang="en-US" dirty="0"/>
              <a:t> RMSE. </a:t>
            </a:r>
          </a:p>
          <a:p>
            <a:endParaRPr lang="en-US" dirty="0"/>
          </a:p>
          <a:p>
            <a:r>
              <a:rPr lang="en-US" dirty="0"/>
              <a:t>The plot show here is the actual values versus the predicted and it looks pretty good. </a:t>
            </a:r>
          </a:p>
          <a:p>
            <a:r>
              <a:rPr lang="en-US" dirty="0"/>
              <a:t>When looking at the independent variables relative importance to predicting medical costs, this model showed that being a smoker had the largest effect (0.679680), followed by BMI (0.178373) and Age (0.119367). Other factors like Number of children and Region had smaller contributions to this model. </a:t>
            </a:r>
          </a:p>
        </p:txBody>
      </p:sp>
      <p:sp>
        <p:nvSpPr>
          <p:cNvPr id="4" name="Slide Number Placeholder 3"/>
          <p:cNvSpPr>
            <a:spLocks noGrp="1"/>
          </p:cNvSpPr>
          <p:nvPr>
            <p:ph type="sldNum" sz="quarter" idx="5"/>
          </p:nvPr>
        </p:nvSpPr>
        <p:spPr/>
        <p:txBody>
          <a:bodyPr/>
          <a:lstStyle/>
          <a:p>
            <a:fld id="{BF105DB2-FD3E-441D-8B7E-7AE83ECE27B3}" type="slidenum">
              <a:rPr lang="en-US" smtClean="0"/>
              <a:t>7</a:t>
            </a:fld>
            <a:endParaRPr lang="en-US" dirty="0"/>
          </a:p>
        </p:txBody>
      </p:sp>
    </p:spTree>
    <p:extLst>
      <p:ext uri="{BB962C8B-B14F-4D97-AF65-F5344CB8AC3E}">
        <p14:creationId xmlns:p14="http://schemas.microsoft.com/office/powerpoint/2010/main" val="201525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United States has seen a large decrease in cigarette smoking in the past 20 years, with 20.9% of adults smoking in 2005 to 11.5% in 2021 (www.cdc.com). Despite this, smoking has a tremendous economic impact, with smoking-related illnesses costing over 300B USD annually (www.cdc.com). Results from this modeling effort echo this finding, smoking has a tremendous impact on medical costs and an individual can alter potential health costs by not smoking. </a:t>
            </a:r>
          </a:p>
        </p:txBody>
      </p:sp>
      <p:sp>
        <p:nvSpPr>
          <p:cNvPr id="4" name="Slide Number Placeholder 3"/>
          <p:cNvSpPr>
            <a:spLocks noGrp="1"/>
          </p:cNvSpPr>
          <p:nvPr>
            <p:ph type="sldNum" sz="quarter" idx="5"/>
          </p:nvPr>
        </p:nvSpPr>
        <p:spPr/>
        <p:txBody>
          <a:bodyPr/>
          <a:lstStyle/>
          <a:p>
            <a:fld id="{BF105DB2-FD3E-441D-8B7E-7AE83ECE27B3}" type="slidenum">
              <a:rPr lang="en-US" smtClean="0"/>
              <a:t>8</a:t>
            </a:fld>
            <a:endParaRPr lang="en-US" dirty="0"/>
          </a:p>
        </p:txBody>
      </p:sp>
    </p:spTree>
    <p:extLst>
      <p:ext uri="{BB962C8B-B14F-4D97-AF65-F5344CB8AC3E}">
        <p14:creationId xmlns:p14="http://schemas.microsoft.com/office/powerpoint/2010/main" val="121723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5/4/2024</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5/4/2024</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5/4/2024</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5/4/2024</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5/4/2024</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5/4/2024</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5/4/2024</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5/4/2024</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5/4/2024</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5/4/2024</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5/4/2024</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5/4/2024</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5/4/2024</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212" y="2286000"/>
            <a:ext cx="9753600" cy="2133600"/>
          </a:xfrm>
        </p:spPr>
        <p:txBody>
          <a:bodyPr>
            <a:normAutofit/>
          </a:bodyPr>
          <a:lstStyle/>
          <a:p>
            <a:r>
              <a:rPr lang="en-US" sz="4800" dirty="0"/>
              <a:t>Predicting Medical Costs</a:t>
            </a:r>
          </a:p>
        </p:txBody>
      </p:sp>
      <p:sp>
        <p:nvSpPr>
          <p:cNvPr id="3" name="Content Placeholder 2"/>
          <p:cNvSpPr>
            <a:spLocks noGrp="1"/>
          </p:cNvSpPr>
          <p:nvPr>
            <p:ph type="subTitle" idx="1"/>
          </p:nvPr>
        </p:nvSpPr>
        <p:spPr/>
        <p:txBody>
          <a:bodyPr/>
          <a:lstStyle/>
          <a:p>
            <a:r>
              <a:rPr lang="en-US" dirty="0"/>
              <a:t>Kristie Kooken</a:t>
            </a:r>
          </a:p>
        </p:txBody>
      </p:sp>
      <p:pic>
        <p:nvPicPr>
          <p:cNvPr id="7" name="Audio 6">
            <a:hlinkClick r:id="" action="ppaction://media"/>
            <a:extLst>
              <a:ext uri="{FF2B5EF4-FFF2-40B4-BE49-F238E27FC236}">
                <a16:creationId xmlns:a16="http://schemas.microsoft.com/office/drawing/2014/main" id="{6D811089-F475-E04C-A54A-E2FA239B97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957189582"/>
      </p:ext>
    </p:extLst>
  </p:cSld>
  <p:clrMapOvr>
    <a:masterClrMapping/>
  </p:clrMapOvr>
  <mc:AlternateContent xmlns:mc="http://schemas.openxmlformats.org/markup-compatibility/2006">
    <mc:Choice xmlns:p14="http://schemas.microsoft.com/office/powerpoint/2010/main" Requires="p14">
      <p:transition spd="med" p14:dur="700" advTm="8761">
        <p:fade/>
      </p:transition>
    </mc:Choice>
    <mc:Fallback>
      <p:transition spd="med" advTm="87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presentation</a:t>
            </a:r>
          </a:p>
        </p:txBody>
      </p:sp>
      <p:sp>
        <p:nvSpPr>
          <p:cNvPr id="3" name="Content Placeholder 2"/>
          <p:cNvSpPr>
            <a:spLocks noGrp="1"/>
          </p:cNvSpPr>
          <p:nvPr>
            <p:ph idx="1"/>
          </p:nvPr>
        </p:nvSpPr>
        <p:spPr/>
        <p:txBody>
          <a:bodyPr>
            <a:normAutofit/>
          </a:bodyPr>
          <a:lstStyle/>
          <a:p>
            <a:r>
              <a:rPr lang="en-US" dirty="0"/>
              <a:t>Business Problem</a:t>
            </a:r>
          </a:p>
          <a:p>
            <a:r>
              <a:rPr lang="en-US" dirty="0"/>
              <a:t>Medical Costs in the United States</a:t>
            </a:r>
          </a:p>
          <a:p>
            <a:r>
              <a:rPr lang="en-US" dirty="0"/>
              <a:t>Data &amp; Methods</a:t>
            </a:r>
          </a:p>
          <a:p>
            <a:r>
              <a:rPr lang="en-US" dirty="0"/>
              <a:t>Model development</a:t>
            </a:r>
          </a:p>
          <a:p>
            <a:r>
              <a:rPr lang="en-US" dirty="0"/>
              <a:t>Project results </a:t>
            </a:r>
          </a:p>
          <a:p>
            <a:r>
              <a:rPr lang="en-US" dirty="0"/>
              <a:t>Next steps</a:t>
            </a:r>
          </a:p>
          <a:p>
            <a:endParaRPr lang="en-US" dirty="0"/>
          </a:p>
        </p:txBody>
      </p:sp>
      <p:pic>
        <p:nvPicPr>
          <p:cNvPr id="17" name="Audio 16">
            <a:hlinkClick r:id="" action="ppaction://media"/>
            <a:extLst>
              <a:ext uri="{FF2B5EF4-FFF2-40B4-BE49-F238E27FC236}">
                <a16:creationId xmlns:a16="http://schemas.microsoft.com/office/drawing/2014/main" id="{2F352436-DA47-8915-9DA5-2B23B82842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148110083"/>
      </p:ext>
    </p:extLst>
  </p:cSld>
  <p:clrMapOvr>
    <a:masterClrMapping/>
  </p:clrMapOvr>
  <mc:AlternateContent xmlns:mc="http://schemas.openxmlformats.org/markup-compatibility/2006">
    <mc:Choice xmlns:p14="http://schemas.microsoft.com/office/powerpoint/2010/main" Requires="p14">
      <p:transition spd="med" p14:dur="700" advTm="23419">
        <p:fade/>
      </p:transition>
    </mc:Choice>
    <mc:Fallback>
      <p:transition spd="med" advTm="234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E528-DED6-54B5-43BB-C019CF627CDC}"/>
              </a:ext>
            </a:extLst>
          </p:cNvPr>
          <p:cNvSpPr>
            <a:spLocks noGrp="1"/>
          </p:cNvSpPr>
          <p:nvPr>
            <p:ph type="title"/>
          </p:nvPr>
        </p:nvSpPr>
        <p:spPr>
          <a:xfrm>
            <a:off x="1522876" y="609600"/>
            <a:ext cx="9143538" cy="1066800"/>
          </a:xfrm>
        </p:spPr>
        <p:txBody>
          <a:bodyPr anchor="b">
            <a:normAutofit/>
          </a:bodyPr>
          <a:lstStyle/>
          <a:p>
            <a:r>
              <a:rPr lang="en-US" dirty="0"/>
              <a:t>Business Problem</a:t>
            </a:r>
          </a:p>
        </p:txBody>
      </p:sp>
      <p:sp>
        <p:nvSpPr>
          <p:cNvPr id="24" name="Content Placeholder 3">
            <a:extLst>
              <a:ext uri="{FF2B5EF4-FFF2-40B4-BE49-F238E27FC236}">
                <a16:creationId xmlns:a16="http://schemas.microsoft.com/office/drawing/2014/main" id="{89EE593B-8A51-63FB-46C9-3AC805CF8FD9}"/>
              </a:ext>
            </a:extLst>
          </p:cNvPr>
          <p:cNvSpPr>
            <a:spLocks/>
          </p:cNvSpPr>
          <p:nvPr/>
        </p:nvSpPr>
        <p:spPr>
          <a:xfrm>
            <a:off x="5945353" y="2083172"/>
            <a:ext cx="4010922" cy="3484335"/>
          </a:xfrm>
          <a:prstGeom prst="rect">
            <a:avLst/>
          </a:prstGeom>
          <a:solidFill>
            <a:schemeClr val="accent1">
              <a:lumMod val="60000"/>
              <a:lumOff val="40000"/>
            </a:schemeClr>
          </a:solidFill>
        </p:spPr>
        <p:txBody>
          <a:bodyPr/>
          <a:lstStyle/>
          <a:p>
            <a:pPr defTabSz="460858">
              <a:spcAft>
                <a:spcPts val="540"/>
              </a:spcAft>
            </a:pPr>
            <a:r>
              <a:rPr lang="en-US" sz="2160" kern="1200" dirty="0">
                <a:solidFill>
                  <a:schemeClr val="tx1"/>
                </a:solidFill>
                <a:latin typeface="+mn-lt"/>
                <a:ea typeface="+mn-ea"/>
                <a:cs typeface="+mn-cs"/>
              </a:rPr>
              <a:t>Can financial concerns be avoided by leading more healthy lifestyles? </a:t>
            </a:r>
          </a:p>
          <a:p>
            <a:pPr defTabSz="460858">
              <a:spcAft>
                <a:spcPts val="540"/>
              </a:spcAft>
            </a:pPr>
            <a:endParaRPr lang="en-US" sz="2160" kern="1200" dirty="0">
              <a:solidFill>
                <a:schemeClr val="tx1"/>
              </a:solidFill>
              <a:latin typeface="+mn-lt"/>
              <a:ea typeface="+mn-ea"/>
              <a:cs typeface="+mn-cs"/>
            </a:endParaRPr>
          </a:p>
          <a:p>
            <a:pPr defTabSz="460858">
              <a:spcAft>
                <a:spcPts val="540"/>
              </a:spcAft>
            </a:pPr>
            <a:r>
              <a:rPr lang="en-US" sz="2160" kern="1200" dirty="0">
                <a:solidFill>
                  <a:schemeClr val="tx1"/>
                </a:solidFill>
                <a:latin typeface="+mn-lt"/>
                <a:ea typeface="+mn-ea"/>
                <a:cs typeface="+mn-cs"/>
              </a:rPr>
              <a:t>How do health characteristics influence and predict health care costs?</a:t>
            </a:r>
            <a:endParaRPr lang="en-US" dirty="0"/>
          </a:p>
        </p:txBody>
      </p:sp>
      <p:pic>
        <p:nvPicPr>
          <p:cNvPr id="5" name="Content Placeholder 4" descr="Group of men outline">
            <a:extLst>
              <a:ext uri="{FF2B5EF4-FFF2-40B4-BE49-F238E27FC236}">
                <a16:creationId xmlns:a16="http://schemas.microsoft.com/office/drawing/2014/main" id="{2C2169A9-B0A7-7907-384A-7A77B932DD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252" y="2286000"/>
            <a:ext cx="775663" cy="775663"/>
          </a:xfrm>
          <a:prstGeom prst="rect">
            <a:avLst/>
          </a:prstGeom>
        </p:spPr>
      </p:pic>
      <p:pic>
        <p:nvPicPr>
          <p:cNvPr id="7" name="Graphic 6" descr="Man outline">
            <a:extLst>
              <a:ext uri="{FF2B5EF4-FFF2-40B4-BE49-F238E27FC236}">
                <a16:creationId xmlns:a16="http://schemas.microsoft.com/office/drawing/2014/main" id="{4B4450A2-5CD2-6A60-6829-07D650A107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253" y="2335469"/>
            <a:ext cx="691418" cy="691418"/>
          </a:xfrm>
          <a:prstGeom prst="rect">
            <a:avLst/>
          </a:prstGeom>
        </p:spPr>
      </p:pic>
      <p:sp>
        <p:nvSpPr>
          <p:cNvPr id="8" name="TextBox 7">
            <a:extLst>
              <a:ext uri="{FF2B5EF4-FFF2-40B4-BE49-F238E27FC236}">
                <a16:creationId xmlns:a16="http://schemas.microsoft.com/office/drawing/2014/main" id="{280F7032-35B6-B191-03F7-A311A860F7B3}"/>
              </a:ext>
            </a:extLst>
          </p:cNvPr>
          <p:cNvSpPr txBox="1"/>
          <p:nvPr/>
        </p:nvSpPr>
        <p:spPr>
          <a:xfrm>
            <a:off x="2589212" y="2502235"/>
            <a:ext cx="3369668" cy="400110"/>
          </a:xfrm>
          <a:prstGeom prst="rect">
            <a:avLst/>
          </a:prstGeom>
          <a:noFill/>
          <a:ln>
            <a:solidFill>
              <a:schemeClr val="bg1"/>
            </a:solidFill>
          </a:ln>
        </p:spPr>
        <p:txBody>
          <a:bodyPr wrap="square" rtlCol="0" anchor="ctr" anchorCtr="1">
            <a:spAutoFit/>
          </a:bodyPr>
          <a:lstStyle/>
          <a:p>
            <a:pPr defTabSz="460858">
              <a:spcAft>
                <a:spcPts val="540"/>
              </a:spcAft>
            </a:pPr>
            <a:endParaRPr lang="en-US" sz="2000" dirty="0"/>
          </a:p>
        </p:txBody>
      </p:sp>
      <p:pic>
        <p:nvPicPr>
          <p:cNvPr id="14" name="Graphic 13" descr="Man outline">
            <a:extLst>
              <a:ext uri="{FF2B5EF4-FFF2-40B4-BE49-F238E27FC236}">
                <a16:creationId xmlns:a16="http://schemas.microsoft.com/office/drawing/2014/main" id="{6E84A625-51E6-E8C4-89D6-B8C9210DD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789" y="3556308"/>
            <a:ext cx="775664" cy="775664"/>
          </a:xfrm>
          <a:prstGeom prst="rect">
            <a:avLst/>
          </a:prstGeom>
        </p:spPr>
      </p:pic>
      <p:pic>
        <p:nvPicPr>
          <p:cNvPr id="15" name="Graphic 14" descr="Man outline">
            <a:extLst>
              <a:ext uri="{FF2B5EF4-FFF2-40B4-BE49-F238E27FC236}">
                <a16:creationId xmlns:a16="http://schemas.microsoft.com/office/drawing/2014/main" id="{F2974241-0120-783E-E9AE-93BAE92216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97138" y="3556309"/>
            <a:ext cx="775663" cy="775663"/>
          </a:xfrm>
          <a:prstGeom prst="rect">
            <a:avLst/>
          </a:prstGeom>
        </p:spPr>
      </p:pic>
      <p:sp>
        <p:nvSpPr>
          <p:cNvPr id="22" name="Content Placeholder 3">
            <a:extLst>
              <a:ext uri="{FF2B5EF4-FFF2-40B4-BE49-F238E27FC236}">
                <a16:creationId xmlns:a16="http://schemas.microsoft.com/office/drawing/2014/main" id="{0BCCC007-C562-34CE-3C7E-DC3A99B65FC3}"/>
              </a:ext>
            </a:extLst>
          </p:cNvPr>
          <p:cNvSpPr>
            <a:spLocks/>
          </p:cNvSpPr>
          <p:nvPr/>
        </p:nvSpPr>
        <p:spPr>
          <a:xfrm>
            <a:off x="2189188" y="2083173"/>
            <a:ext cx="3756165" cy="3484334"/>
          </a:xfrm>
          <a:prstGeom prst="rect">
            <a:avLst/>
          </a:prstGeom>
        </p:spPr>
        <p:txBody>
          <a:bodyPr/>
          <a:lstStyle/>
          <a:p>
            <a:pPr defTabSz="460858">
              <a:spcAft>
                <a:spcPts val="540"/>
              </a:spcAft>
            </a:pPr>
            <a:r>
              <a:rPr lang="en-US" sz="2400" kern="1200" dirty="0">
                <a:solidFill>
                  <a:schemeClr val="tx1"/>
                </a:solidFill>
                <a:latin typeface="+mn-lt"/>
                <a:ea typeface="+mn-ea"/>
                <a:cs typeface="+mn-cs"/>
              </a:rPr>
              <a:t>3 out of 4 Americans worry  </a:t>
            </a:r>
          </a:p>
          <a:p>
            <a:pPr marL="144018" indent="-144018" defTabSz="460858">
              <a:spcAft>
                <a:spcPts val="540"/>
              </a:spcAft>
              <a:buFont typeface="Arial" panose="020B0604020202020204" pitchFamily="34" charset="0"/>
              <a:buChar char="•"/>
            </a:pPr>
            <a:r>
              <a:rPr lang="en-US" sz="2400" kern="1200" dirty="0">
                <a:solidFill>
                  <a:schemeClr val="tx1"/>
                </a:solidFill>
                <a:latin typeface="+mn-lt"/>
                <a:ea typeface="+mn-ea"/>
                <a:cs typeface="+mn-cs"/>
              </a:rPr>
              <a:t>Unexpected medical costs</a:t>
            </a:r>
          </a:p>
          <a:p>
            <a:pPr marL="144018" indent="-144018" defTabSz="460858">
              <a:spcAft>
                <a:spcPts val="540"/>
              </a:spcAft>
              <a:buFont typeface="Arial" panose="020B0604020202020204" pitchFamily="34" charset="0"/>
              <a:buChar char="•"/>
            </a:pPr>
            <a:r>
              <a:rPr lang="en-US" sz="2400" kern="1200" dirty="0">
                <a:solidFill>
                  <a:schemeClr val="tx1"/>
                </a:solidFill>
                <a:latin typeface="+mn-lt"/>
                <a:ea typeface="+mn-ea"/>
                <a:cs typeface="+mn-cs"/>
              </a:rPr>
              <a:t>Cost of health care services </a:t>
            </a:r>
            <a:endParaRPr lang="en-US" sz="2400" dirty="0"/>
          </a:p>
          <a:p>
            <a:pPr defTabSz="460858">
              <a:spcAft>
                <a:spcPts val="540"/>
              </a:spcAft>
            </a:pPr>
            <a:endParaRPr lang="en-US" sz="800" kern="1200" dirty="0">
              <a:solidFill>
                <a:schemeClr val="tx1"/>
              </a:solidFill>
              <a:latin typeface="+mn-lt"/>
              <a:ea typeface="+mn-ea"/>
              <a:cs typeface="+mn-cs"/>
            </a:endParaRPr>
          </a:p>
          <a:p>
            <a:pPr defTabSz="460858">
              <a:spcAft>
                <a:spcPts val="540"/>
              </a:spcAft>
            </a:pPr>
            <a:r>
              <a:rPr lang="en-US" sz="2400" kern="1200" dirty="0">
                <a:solidFill>
                  <a:schemeClr val="tx1"/>
                </a:solidFill>
                <a:latin typeface="+mn-lt"/>
                <a:ea typeface="+mn-ea"/>
                <a:cs typeface="+mn-cs"/>
              </a:rPr>
              <a:t>50% of Americans are unable to pay $500 without going in debt</a:t>
            </a:r>
            <a:endParaRPr lang="en-US" sz="2400" dirty="0"/>
          </a:p>
        </p:txBody>
      </p:sp>
      <p:pic>
        <p:nvPicPr>
          <p:cNvPr id="33" name="Audio 32">
            <a:hlinkClick r:id="" action="ppaction://media"/>
            <a:extLst>
              <a:ext uri="{FF2B5EF4-FFF2-40B4-BE49-F238E27FC236}">
                <a16:creationId xmlns:a16="http://schemas.microsoft.com/office/drawing/2014/main" id="{06315051-A6D6-921F-999C-C516CE6ACB9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87528602"/>
      </p:ext>
    </p:extLst>
  </p:cSld>
  <p:clrMapOvr>
    <a:masterClrMapping/>
  </p:clrMapOvr>
  <mc:AlternateContent xmlns:mc="http://schemas.openxmlformats.org/markup-compatibility/2006">
    <mc:Choice xmlns:p14="http://schemas.microsoft.com/office/powerpoint/2010/main" Requires="p14">
      <p:transition spd="med" p14:dur="700" advTm="53216">
        <p:fade/>
      </p:transition>
    </mc:Choice>
    <mc:Fallback>
      <p:transition spd="med" advTm="532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412" y="430560"/>
            <a:ext cx="9143538" cy="685800"/>
          </a:xfrm>
        </p:spPr>
        <p:txBody>
          <a:bodyPr anchor="b">
            <a:normAutofit/>
          </a:bodyPr>
          <a:lstStyle/>
          <a:p>
            <a:r>
              <a:rPr lang="en-US" dirty="0"/>
              <a:t>Background</a:t>
            </a:r>
          </a:p>
        </p:txBody>
      </p:sp>
      <p:sp>
        <p:nvSpPr>
          <p:cNvPr id="13" name="Text Placeholder 3">
            <a:extLst>
              <a:ext uri="{FF2B5EF4-FFF2-40B4-BE49-F238E27FC236}">
                <a16:creationId xmlns:a16="http://schemas.microsoft.com/office/drawing/2014/main" id="{AC2E0228-50AE-43B2-3F09-A7820C67C03B}"/>
              </a:ext>
            </a:extLst>
          </p:cNvPr>
          <p:cNvSpPr>
            <a:spLocks noGrp="1"/>
          </p:cNvSpPr>
          <p:nvPr>
            <p:ph sz="half" idx="2"/>
          </p:nvPr>
        </p:nvSpPr>
        <p:spPr>
          <a:xfrm>
            <a:off x="6475412" y="1288983"/>
            <a:ext cx="4435564" cy="4280034"/>
          </a:xfrm>
        </p:spPr>
        <p:txBody>
          <a:bodyPr>
            <a:normAutofit/>
          </a:bodyPr>
          <a:lstStyle/>
          <a:p>
            <a:pPr marL="0" indent="0">
              <a:buNone/>
            </a:pPr>
            <a:r>
              <a:rPr lang="en-US" dirty="0"/>
              <a:t>Medical Costs in the United States</a:t>
            </a:r>
          </a:p>
          <a:p>
            <a:r>
              <a:rPr lang="en-US" dirty="0"/>
              <a:t>      55% for US citizens </a:t>
            </a:r>
          </a:p>
          <a:p>
            <a:pPr lvl="1"/>
            <a:r>
              <a:rPr lang="en-US" dirty="0"/>
              <a:t>2009 to 2019</a:t>
            </a:r>
          </a:p>
          <a:p>
            <a:r>
              <a:rPr lang="en-US" dirty="0"/>
              <a:t>Profits for United Health </a:t>
            </a:r>
          </a:p>
          <a:p>
            <a:pPr lvl="1"/>
            <a:r>
              <a:rPr lang="en-US" dirty="0"/>
              <a:t>88.1% during this same time</a:t>
            </a:r>
          </a:p>
          <a:p>
            <a:r>
              <a:rPr lang="en-US" dirty="0"/>
              <a:t>66% of Americans use private insurance</a:t>
            </a:r>
          </a:p>
          <a:p>
            <a:endParaRPr lang="en-US" dirty="0"/>
          </a:p>
          <a:p>
            <a:endParaRPr lang="en-US" dirty="0"/>
          </a:p>
        </p:txBody>
      </p:sp>
      <p:graphicFrame>
        <p:nvGraphicFramePr>
          <p:cNvPr id="7" name="Chart 6">
            <a:extLst>
              <a:ext uri="{FF2B5EF4-FFF2-40B4-BE49-F238E27FC236}">
                <a16:creationId xmlns:a16="http://schemas.microsoft.com/office/drawing/2014/main" id="{E8B289B7-1F16-3755-8D9C-60586AB99990}"/>
              </a:ext>
            </a:extLst>
          </p:cNvPr>
          <p:cNvGraphicFramePr/>
          <p:nvPr>
            <p:extLst>
              <p:ext uri="{D42A27DB-BD31-4B8C-83A1-F6EECF244321}">
                <p14:modId xmlns:p14="http://schemas.microsoft.com/office/powerpoint/2010/main" val="2136207577"/>
              </p:ext>
            </p:extLst>
          </p:nvPr>
        </p:nvGraphicFramePr>
        <p:xfrm>
          <a:off x="241167" y="1524000"/>
          <a:ext cx="5867400" cy="4023360"/>
        </p:xfrm>
        <a:graphic>
          <a:graphicData uri="http://schemas.openxmlformats.org/drawingml/2006/chart">
            <c:chart xmlns:c="http://schemas.openxmlformats.org/drawingml/2006/chart" xmlns:r="http://schemas.openxmlformats.org/officeDocument/2006/relationships" r:id="rId5"/>
          </a:graphicData>
        </a:graphic>
      </p:graphicFrame>
      <p:sp>
        <p:nvSpPr>
          <p:cNvPr id="9" name="Arrow: Up 8">
            <a:extLst>
              <a:ext uri="{FF2B5EF4-FFF2-40B4-BE49-F238E27FC236}">
                <a16:creationId xmlns:a16="http://schemas.microsoft.com/office/drawing/2014/main" id="{C4AFAEDE-E071-B1A3-CB36-1E7221A2B7F1}"/>
              </a:ext>
            </a:extLst>
          </p:cNvPr>
          <p:cNvSpPr/>
          <p:nvPr/>
        </p:nvSpPr>
        <p:spPr>
          <a:xfrm>
            <a:off x="6780212" y="1828800"/>
            <a:ext cx="381000" cy="3429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Arrow: Up 13">
            <a:extLst>
              <a:ext uri="{FF2B5EF4-FFF2-40B4-BE49-F238E27FC236}">
                <a16:creationId xmlns:a16="http://schemas.microsoft.com/office/drawing/2014/main" id="{1073F571-21A2-C06F-3ED1-67E828DD9EA9}"/>
              </a:ext>
            </a:extLst>
          </p:cNvPr>
          <p:cNvSpPr/>
          <p:nvPr/>
        </p:nvSpPr>
        <p:spPr>
          <a:xfrm>
            <a:off x="9904412" y="2362200"/>
            <a:ext cx="381000" cy="38100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45" name="Audio 44">
            <a:hlinkClick r:id="" action="ppaction://media"/>
            <a:extLst>
              <a:ext uri="{FF2B5EF4-FFF2-40B4-BE49-F238E27FC236}">
                <a16:creationId xmlns:a16="http://schemas.microsoft.com/office/drawing/2014/main" id="{CB6DDBD3-2446-099F-52A1-AC77E3572EE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152966011"/>
      </p:ext>
    </p:extLst>
  </p:cSld>
  <p:clrMapOvr>
    <a:masterClrMapping/>
  </p:clrMapOvr>
  <mc:AlternateContent xmlns:mc="http://schemas.openxmlformats.org/markup-compatibility/2006">
    <mc:Choice xmlns:p14="http://schemas.microsoft.com/office/powerpoint/2010/main" Requires="p14">
      <p:transition spd="med" p14:dur="700" advTm="70221">
        <p:fade/>
      </p:transition>
    </mc:Choice>
    <mc:Fallback>
      <p:transition spd="med" advTm="702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753980"/>
          </a:xfrm>
        </p:spPr>
        <p:txBody>
          <a:bodyPr/>
          <a:lstStyle/>
          <a:p>
            <a:r>
              <a:rPr lang="en-US" dirty="0"/>
              <a:t>Data &amp; Methods</a:t>
            </a:r>
          </a:p>
        </p:txBody>
      </p:sp>
      <p:sp>
        <p:nvSpPr>
          <p:cNvPr id="11" name="Text Placeholder 10">
            <a:extLst>
              <a:ext uri="{FF2B5EF4-FFF2-40B4-BE49-F238E27FC236}">
                <a16:creationId xmlns:a16="http://schemas.microsoft.com/office/drawing/2014/main" id="{A8DB0507-B490-0613-9B01-86539B26FA41}"/>
              </a:ext>
            </a:extLst>
          </p:cNvPr>
          <p:cNvSpPr>
            <a:spLocks noGrp="1"/>
          </p:cNvSpPr>
          <p:nvPr>
            <p:ph type="body" idx="1"/>
          </p:nvPr>
        </p:nvSpPr>
        <p:spPr>
          <a:xfrm>
            <a:off x="1536294" y="1592178"/>
            <a:ext cx="4419599" cy="685801"/>
          </a:xfrm>
        </p:spPr>
        <p:txBody>
          <a:bodyPr/>
          <a:lstStyle/>
          <a:p>
            <a:r>
              <a:rPr lang="en-US" dirty="0"/>
              <a:t>Medical Insurance data: Kaggle.com</a:t>
            </a:r>
          </a:p>
        </p:txBody>
      </p:sp>
      <p:graphicFrame>
        <p:nvGraphicFramePr>
          <p:cNvPr id="6" name="Content Placeholder 5">
            <a:extLst>
              <a:ext uri="{FF2B5EF4-FFF2-40B4-BE49-F238E27FC236}">
                <a16:creationId xmlns:a16="http://schemas.microsoft.com/office/drawing/2014/main" id="{C1FE76F1-14D2-9870-6182-546E55C62FD2}"/>
              </a:ext>
            </a:extLst>
          </p:cNvPr>
          <p:cNvGraphicFramePr>
            <a:graphicFrameLocks noGrp="1"/>
          </p:cNvGraphicFramePr>
          <p:nvPr>
            <p:ph sz="half" idx="2"/>
            <p:extLst>
              <p:ext uri="{D42A27DB-BD31-4B8C-83A1-F6EECF244321}">
                <p14:modId xmlns:p14="http://schemas.microsoft.com/office/powerpoint/2010/main" val="3665774671"/>
              </p:ext>
            </p:extLst>
          </p:nvPr>
        </p:nvGraphicFramePr>
        <p:xfrm>
          <a:off x="1293813" y="2277980"/>
          <a:ext cx="4267199" cy="3878982"/>
        </p:xfrm>
        <a:graphic>
          <a:graphicData uri="http://schemas.openxmlformats.org/drawingml/2006/table">
            <a:tbl>
              <a:tblPr firstRow="1" firstCol="1" bandRow="1">
                <a:tableStyleId>{3B4B98B0-60AC-42C2-AFA5-B58CD77FA1E5}</a:tableStyleId>
              </a:tblPr>
              <a:tblGrid>
                <a:gridCol w="1449220">
                  <a:extLst>
                    <a:ext uri="{9D8B030D-6E8A-4147-A177-3AD203B41FA5}">
                      <a16:colId xmlns:a16="http://schemas.microsoft.com/office/drawing/2014/main" val="536601815"/>
                    </a:ext>
                  </a:extLst>
                </a:gridCol>
                <a:gridCol w="2817979">
                  <a:extLst>
                    <a:ext uri="{9D8B030D-6E8A-4147-A177-3AD203B41FA5}">
                      <a16:colId xmlns:a16="http://schemas.microsoft.com/office/drawing/2014/main" val="4210511863"/>
                    </a:ext>
                  </a:extLst>
                </a:gridCol>
              </a:tblGrid>
              <a:tr h="263537">
                <a:tc>
                  <a:txBody>
                    <a:bodyPr/>
                    <a:lstStyle/>
                    <a:p>
                      <a:pPr marL="0" marR="0">
                        <a:lnSpc>
                          <a:spcPct val="100000"/>
                        </a:lnSpc>
                        <a:spcBef>
                          <a:spcPts val="0"/>
                        </a:spcBef>
                        <a:spcAft>
                          <a:spcPts val="0"/>
                        </a:spcAft>
                      </a:pPr>
                      <a:r>
                        <a:rPr lang="en-US" sz="1200">
                          <a:effectLst/>
                        </a:rPr>
                        <a:t>Age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dirty="0">
                          <a:effectLst/>
                        </a:rPr>
                        <a:t>Age of primary beneficiary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2084364263"/>
                  </a:ext>
                </a:extLst>
              </a:tr>
              <a:tr h="263537">
                <a:tc>
                  <a:txBody>
                    <a:bodyPr/>
                    <a:lstStyle/>
                    <a:p>
                      <a:pPr marL="0" marR="0">
                        <a:lnSpc>
                          <a:spcPct val="100000"/>
                        </a:lnSpc>
                        <a:spcBef>
                          <a:spcPts val="0"/>
                        </a:spcBef>
                        <a:spcAft>
                          <a:spcPts val="0"/>
                        </a:spcAft>
                      </a:pPr>
                      <a:r>
                        <a:rPr lang="en-US" sz="1200">
                          <a:effectLst/>
                        </a:rPr>
                        <a:t>Sex</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a:effectLst/>
                        </a:rPr>
                        <a:t>Insurance contractor gender, female, male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768423741"/>
                  </a:ext>
                </a:extLst>
              </a:tr>
              <a:tr h="1182851">
                <a:tc>
                  <a:txBody>
                    <a:bodyPr/>
                    <a:lstStyle/>
                    <a:p>
                      <a:pPr marL="0" marR="0">
                        <a:lnSpc>
                          <a:spcPct val="100000"/>
                        </a:lnSpc>
                        <a:spcBef>
                          <a:spcPts val="0"/>
                        </a:spcBef>
                        <a:spcAft>
                          <a:spcPts val="0"/>
                        </a:spcAft>
                      </a:pPr>
                      <a:r>
                        <a:rPr lang="en-US" sz="1200" dirty="0">
                          <a:effectLst/>
                        </a:rPr>
                        <a:t>BMI</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pPr>
                      <a:r>
                        <a:rPr lang="en-US" sz="1200" dirty="0">
                          <a:effectLst/>
                        </a:rPr>
                        <a:t>Body mass index, providing an understanding of body, weights that are relatively high or low relative to height, objective index of body weight (kg/m</a:t>
                      </a:r>
                      <a:r>
                        <a:rPr lang="en-US" sz="1200" baseline="30000" dirty="0">
                          <a:effectLst/>
                        </a:rPr>
                        <a:t>2</a:t>
                      </a:r>
                      <a:r>
                        <a:rPr lang="en-US" sz="1200" dirty="0">
                          <a:effectLst/>
                        </a:rPr>
                        <a:t>) using the ratio of height to weight, ideally 18.5 to 24.9</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3789199562"/>
                  </a:ext>
                </a:extLst>
              </a:tr>
              <a:tr h="569974">
                <a:tc>
                  <a:txBody>
                    <a:bodyPr/>
                    <a:lstStyle/>
                    <a:p>
                      <a:pPr marL="0" marR="0">
                        <a:lnSpc>
                          <a:spcPct val="100000"/>
                        </a:lnSpc>
                        <a:spcBef>
                          <a:spcPts val="0"/>
                        </a:spcBef>
                        <a:spcAft>
                          <a:spcPts val="0"/>
                        </a:spcAft>
                      </a:pPr>
                      <a:r>
                        <a:rPr lang="en-US" sz="1200">
                          <a:effectLst/>
                        </a:rPr>
                        <a:t>Children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dirty="0">
                          <a:effectLst/>
                        </a:rPr>
                        <a:t>Number of children covered by health insurance / Number of dependents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2524048615"/>
                  </a:ext>
                </a:extLst>
              </a:tr>
              <a:tr h="263537">
                <a:tc>
                  <a:txBody>
                    <a:bodyPr/>
                    <a:lstStyle/>
                    <a:p>
                      <a:pPr marL="0" marR="0">
                        <a:lnSpc>
                          <a:spcPct val="100000"/>
                        </a:lnSpc>
                        <a:spcBef>
                          <a:spcPts val="0"/>
                        </a:spcBef>
                        <a:spcAft>
                          <a:spcPts val="0"/>
                        </a:spcAft>
                      </a:pPr>
                      <a:r>
                        <a:rPr lang="en-US" sz="1200">
                          <a:effectLst/>
                        </a:rPr>
                        <a:t>Smoker</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a:effectLst/>
                        </a:rPr>
                        <a:t>Smoking Status, Yes/No</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864451351"/>
                  </a:ext>
                </a:extLst>
              </a:tr>
              <a:tr h="937702">
                <a:tc>
                  <a:txBody>
                    <a:bodyPr/>
                    <a:lstStyle/>
                    <a:p>
                      <a:pPr marL="0" marR="0">
                        <a:lnSpc>
                          <a:spcPct val="100000"/>
                        </a:lnSpc>
                        <a:spcBef>
                          <a:spcPts val="0"/>
                        </a:spcBef>
                        <a:spcAft>
                          <a:spcPts val="0"/>
                        </a:spcAft>
                      </a:pPr>
                      <a:r>
                        <a:rPr lang="en-US" sz="1200">
                          <a:effectLst/>
                        </a:rPr>
                        <a:t>Region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dirty="0">
                          <a:effectLst/>
                        </a:rPr>
                        <a:t>The beneficiary's residential area in the US, northeast, southeast, southwest, northwest.</a:t>
                      </a:r>
                    </a:p>
                    <a:p>
                      <a:pPr marL="0" marR="0">
                        <a:lnSpc>
                          <a:spcPct val="100000"/>
                        </a:lnSpc>
                        <a:spcBef>
                          <a:spcPts val="0"/>
                        </a:spcBef>
                        <a:spcAft>
                          <a:spcPts val="0"/>
                        </a:spcAft>
                      </a:pPr>
                      <a:r>
                        <a:rPr lang="en-US" sz="1200" dirty="0">
                          <a:effectLst/>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1716633236"/>
                  </a:ext>
                </a:extLst>
              </a:tr>
              <a:tr h="397844">
                <a:tc>
                  <a:txBody>
                    <a:bodyPr/>
                    <a:lstStyle/>
                    <a:p>
                      <a:pPr marL="0" marR="0">
                        <a:lnSpc>
                          <a:spcPct val="100000"/>
                        </a:lnSpc>
                        <a:spcBef>
                          <a:spcPts val="0"/>
                        </a:spcBef>
                        <a:spcAft>
                          <a:spcPts val="0"/>
                        </a:spcAft>
                      </a:pPr>
                      <a:r>
                        <a:rPr lang="en-US" sz="1200">
                          <a:effectLst/>
                        </a:rPr>
                        <a:t>Charges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tc>
                  <a:txBody>
                    <a:bodyPr/>
                    <a:lstStyle/>
                    <a:p>
                      <a:pPr marL="0" marR="0">
                        <a:lnSpc>
                          <a:spcPct val="100000"/>
                        </a:lnSpc>
                        <a:spcBef>
                          <a:spcPts val="0"/>
                        </a:spcBef>
                        <a:spcAft>
                          <a:spcPts val="0"/>
                        </a:spcAft>
                      </a:pPr>
                      <a:r>
                        <a:rPr lang="en-US" sz="1200" dirty="0">
                          <a:effectLst/>
                        </a:rPr>
                        <a:t>Individual medical costs billed by health insurance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978" marR="61978" marT="0" marB="0"/>
                </a:tc>
                <a:extLst>
                  <a:ext uri="{0D108BD9-81ED-4DB2-BD59-A6C34878D82A}">
                    <a16:rowId xmlns:a16="http://schemas.microsoft.com/office/drawing/2014/main" val="769395498"/>
                  </a:ext>
                </a:extLst>
              </a:tr>
            </a:tbl>
          </a:graphicData>
        </a:graphic>
      </p:graphicFrame>
      <p:sp>
        <p:nvSpPr>
          <p:cNvPr id="12" name="Text Placeholder 11">
            <a:extLst>
              <a:ext uri="{FF2B5EF4-FFF2-40B4-BE49-F238E27FC236}">
                <a16:creationId xmlns:a16="http://schemas.microsoft.com/office/drawing/2014/main" id="{C3D4FBA0-1EF1-9812-A323-D303728B6BDC}"/>
              </a:ext>
            </a:extLst>
          </p:cNvPr>
          <p:cNvSpPr>
            <a:spLocks noGrp="1"/>
          </p:cNvSpPr>
          <p:nvPr>
            <p:ph type="body" sz="quarter" idx="3"/>
          </p:nvPr>
        </p:nvSpPr>
        <p:spPr>
          <a:xfrm>
            <a:off x="6401178" y="1592179"/>
            <a:ext cx="4419599" cy="685801"/>
          </a:xfrm>
        </p:spPr>
        <p:txBody>
          <a:bodyPr/>
          <a:lstStyle/>
          <a:p>
            <a:r>
              <a:rPr lang="en-US" dirty="0"/>
              <a:t>Scrubbed, no missing or duplicates</a:t>
            </a:r>
          </a:p>
        </p:txBody>
      </p:sp>
      <p:pic>
        <p:nvPicPr>
          <p:cNvPr id="14" name="Picture 13" descr="A chart of different colored squares&#10;&#10;Description automatically generated">
            <a:extLst>
              <a:ext uri="{FF2B5EF4-FFF2-40B4-BE49-F238E27FC236}">
                <a16:creationId xmlns:a16="http://schemas.microsoft.com/office/drawing/2014/main" id="{D79DF582-A72E-8781-8CB9-3B919BFC5E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1274" y="2209800"/>
            <a:ext cx="2404738" cy="1942025"/>
          </a:xfrm>
          <a:prstGeom prst="rect">
            <a:avLst/>
          </a:prstGeom>
          <a:noFill/>
          <a:ln>
            <a:noFill/>
          </a:ln>
        </p:spPr>
      </p:pic>
      <p:pic>
        <p:nvPicPr>
          <p:cNvPr id="15" name="Picture 14" descr="A chart with different colored squares&#10;&#10;Description automatically generated">
            <a:extLst>
              <a:ext uri="{FF2B5EF4-FFF2-40B4-BE49-F238E27FC236}">
                <a16:creationId xmlns:a16="http://schemas.microsoft.com/office/drawing/2014/main" id="{89F5E3A6-DEEA-BDE2-0E73-D0458E85F13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32934" y="2209800"/>
            <a:ext cx="2528076" cy="1942025"/>
          </a:xfrm>
          <a:prstGeom prst="rect">
            <a:avLst/>
          </a:prstGeom>
          <a:noFill/>
          <a:ln>
            <a:noFill/>
          </a:ln>
        </p:spPr>
      </p:pic>
      <p:pic>
        <p:nvPicPr>
          <p:cNvPr id="16" name="Picture 15" descr="A chart with different colored squares&#10;&#10;Description automatically generated">
            <a:extLst>
              <a:ext uri="{FF2B5EF4-FFF2-40B4-BE49-F238E27FC236}">
                <a16:creationId xmlns:a16="http://schemas.microsoft.com/office/drawing/2014/main" id="{22FE8D67-69A0-922E-CAE0-50650C402C7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7412" y="4151826"/>
            <a:ext cx="2860495" cy="2010032"/>
          </a:xfrm>
          <a:prstGeom prst="rect">
            <a:avLst/>
          </a:prstGeom>
          <a:noFill/>
          <a:ln>
            <a:noFill/>
          </a:ln>
        </p:spPr>
      </p:pic>
      <p:pic>
        <p:nvPicPr>
          <p:cNvPr id="23" name="Audio 22">
            <a:hlinkClick r:id="" action="ppaction://media"/>
            <a:extLst>
              <a:ext uri="{FF2B5EF4-FFF2-40B4-BE49-F238E27FC236}">
                <a16:creationId xmlns:a16="http://schemas.microsoft.com/office/drawing/2014/main" id="{05B078E1-C04E-8739-223C-4508CB888A1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255868717"/>
      </p:ext>
    </p:extLst>
  </p:cSld>
  <p:clrMapOvr>
    <a:masterClrMapping/>
  </p:clrMapOvr>
  <mc:AlternateContent xmlns:mc="http://schemas.openxmlformats.org/markup-compatibility/2006">
    <mc:Choice xmlns:p14="http://schemas.microsoft.com/office/powerpoint/2010/main" Requires="p14">
      <p:transition spd="med" p14:dur="700" advTm="103513">
        <p:fade/>
      </p:transition>
    </mc:Choice>
    <mc:Fallback>
      <p:transition spd="med" advTm="103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708" y="569473"/>
            <a:ext cx="9143538" cy="1066800"/>
          </a:xfrm>
        </p:spPr>
        <p:txBody>
          <a:bodyPr anchor="b">
            <a:normAutofit/>
          </a:bodyPr>
          <a:lstStyle/>
          <a:p>
            <a:r>
              <a:rPr lang="en-US" dirty="0"/>
              <a:t>Model Development:</a:t>
            </a:r>
            <a:br>
              <a:rPr lang="en-US" dirty="0"/>
            </a:br>
            <a:endParaRPr lang="en-US" dirty="0"/>
          </a:p>
        </p:txBody>
      </p:sp>
      <p:sp>
        <p:nvSpPr>
          <p:cNvPr id="16" name="Text Placeholder 2">
            <a:extLst>
              <a:ext uri="{FF2B5EF4-FFF2-40B4-BE49-F238E27FC236}">
                <a16:creationId xmlns:a16="http://schemas.microsoft.com/office/drawing/2014/main" id="{398CEC90-1812-0DC7-8CAA-D6A4EFDA8973}"/>
              </a:ext>
            </a:extLst>
          </p:cNvPr>
          <p:cNvSpPr>
            <a:spLocks noGrp="1"/>
          </p:cNvSpPr>
          <p:nvPr>
            <p:ph type="body" idx="1"/>
          </p:nvPr>
        </p:nvSpPr>
        <p:spPr>
          <a:xfrm>
            <a:off x="646111" y="1676400"/>
            <a:ext cx="3047999" cy="609600"/>
          </a:xfrm>
        </p:spPr>
        <p:txBody>
          <a:bodyPr/>
          <a:lstStyle/>
          <a:p>
            <a:r>
              <a:rPr lang="en-US" dirty="0"/>
              <a:t>Correlation analysis</a:t>
            </a:r>
          </a:p>
        </p:txBody>
      </p:sp>
      <p:sp>
        <p:nvSpPr>
          <p:cNvPr id="11" name="Content Placeholder 10">
            <a:extLst>
              <a:ext uri="{FF2B5EF4-FFF2-40B4-BE49-F238E27FC236}">
                <a16:creationId xmlns:a16="http://schemas.microsoft.com/office/drawing/2014/main" id="{FE0D4756-0832-34CC-B751-1AF36664410E}"/>
              </a:ext>
            </a:extLst>
          </p:cNvPr>
          <p:cNvSpPr>
            <a:spLocks noGrp="1"/>
          </p:cNvSpPr>
          <p:nvPr>
            <p:ph sz="half" idx="2"/>
          </p:nvPr>
        </p:nvSpPr>
        <p:spPr>
          <a:xfrm>
            <a:off x="684212" y="2328890"/>
            <a:ext cx="2971799" cy="3429000"/>
          </a:xfrm>
        </p:spPr>
        <p:txBody>
          <a:bodyPr>
            <a:normAutofit/>
          </a:bodyPr>
          <a:lstStyle/>
          <a:p>
            <a:r>
              <a:rPr lang="en-US" dirty="0"/>
              <a:t>N</a:t>
            </a:r>
            <a:r>
              <a:rPr lang="en-US" dirty="0">
                <a:effectLst/>
              </a:rPr>
              <a:t>ot being a smoker had a significant correlation to lower medical costs  (</a:t>
            </a:r>
            <a:r>
              <a:rPr lang="en-US" dirty="0"/>
              <a:t>r=-0.7872)</a:t>
            </a:r>
          </a:p>
          <a:p>
            <a:r>
              <a:rPr lang="en-US" dirty="0"/>
              <a:t>B</a:t>
            </a:r>
            <a:r>
              <a:rPr lang="en-US" dirty="0">
                <a:effectLst/>
              </a:rPr>
              <a:t>eing a smoker had a significant correlation to an increase in BMI (r=0.8911)</a:t>
            </a:r>
            <a:endParaRPr lang="LID4096" dirty="0"/>
          </a:p>
        </p:txBody>
      </p:sp>
      <p:sp>
        <p:nvSpPr>
          <p:cNvPr id="18" name="Text Placeholder 4">
            <a:extLst>
              <a:ext uri="{FF2B5EF4-FFF2-40B4-BE49-F238E27FC236}">
                <a16:creationId xmlns:a16="http://schemas.microsoft.com/office/drawing/2014/main" id="{6869FE6A-90AA-CA79-30AA-5F309228560D}"/>
              </a:ext>
            </a:extLst>
          </p:cNvPr>
          <p:cNvSpPr>
            <a:spLocks noGrp="1"/>
          </p:cNvSpPr>
          <p:nvPr>
            <p:ph type="body" sz="quarter" idx="3"/>
          </p:nvPr>
        </p:nvSpPr>
        <p:spPr>
          <a:xfrm>
            <a:off x="4314376" y="1600199"/>
            <a:ext cx="3560071" cy="685801"/>
          </a:xfrm>
        </p:spPr>
        <p:txBody>
          <a:bodyPr/>
          <a:lstStyle/>
          <a:p>
            <a:r>
              <a:rPr lang="en-US" dirty="0"/>
              <a:t>Smoker, Medical Costs and BMI</a:t>
            </a:r>
          </a:p>
        </p:txBody>
      </p:sp>
      <p:pic>
        <p:nvPicPr>
          <p:cNvPr id="4" name="Picture 3" descr="A graph showing a number of bmi and medical costs&#10;&#10;Description automatically generated">
            <a:extLst>
              <a:ext uri="{FF2B5EF4-FFF2-40B4-BE49-F238E27FC236}">
                <a16:creationId xmlns:a16="http://schemas.microsoft.com/office/drawing/2014/main" id="{CF19A028-8292-84C1-5A0E-D0305E4286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4088711" y="2328890"/>
            <a:ext cx="4419599" cy="2851403"/>
          </a:xfrm>
          <a:prstGeom prst="rect">
            <a:avLst/>
          </a:prstGeom>
          <a:noFill/>
          <a:ln>
            <a:noFill/>
          </a:ln>
        </p:spPr>
      </p:pic>
      <p:pic>
        <p:nvPicPr>
          <p:cNvPr id="19" name="Audio 18">
            <a:hlinkClick r:id="" action="ppaction://media"/>
            <a:extLst>
              <a:ext uri="{FF2B5EF4-FFF2-40B4-BE49-F238E27FC236}">
                <a16:creationId xmlns:a16="http://schemas.microsoft.com/office/drawing/2014/main" id="{77D1BF78-639E-518D-AB3D-20D68A1794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49129" y="4718304"/>
            <a:ext cx="2057400" cy="2057400"/>
          </a:xfrm>
          <a:prstGeom prst="ellipse">
            <a:avLst/>
          </a:prstGeom>
        </p:spPr>
      </p:pic>
      <p:sp>
        <p:nvSpPr>
          <p:cNvPr id="23" name="Content Placeholder 10">
            <a:extLst>
              <a:ext uri="{FF2B5EF4-FFF2-40B4-BE49-F238E27FC236}">
                <a16:creationId xmlns:a16="http://schemas.microsoft.com/office/drawing/2014/main" id="{C5A72BE8-D49E-06EF-C7C2-924E1B138893}"/>
              </a:ext>
            </a:extLst>
          </p:cNvPr>
          <p:cNvSpPr txBox="1">
            <a:spLocks/>
          </p:cNvSpPr>
          <p:nvPr/>
        </p:nvSpPr>
        <p:spPr>
          <a:xfrm>
            <a:off x="8685212" y="2328890"/>
            <a:ext cx="2971799" cy="275007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0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18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4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4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4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4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4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4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Linear Regression </a:t>
            </a:r>
          </a:p>
          <a:p>
            <a:pPr marL="285750" indent="-285750">
              <a:buFont typeface="Arial" panose="020B0604020202020204" pitchFamily="34" charset="0"/>
              <a:buChar char="•"/>
            </a:pPr>
            <a:r>
              <a:rPr lang="en-US" dirty="0"/>
              <a:t>Principal Component Analysis </a:t>
            </a:r>
          </a:p>
          <a:p>
            <a:pPr marL="285750" indent="-285750">
              <a:buFont typeface="Arial" panose="020B0604020202020204" pitchFamily="34" charset="0"/>
              <a:buChar char="•"/>
            </a:pPr>
            <a:r>
              <a:rPr lang="en-US" dirty="0"/>
              <a:t>Random Forest Regression</a:t>
            </a:r>
          </a:p>
        </p:txBody>
      </p:sp>
      <p:sp>
        <p:nvSpPr>
          <p:cNvPr id="25" name="Text Placeholder 4">
            <a:extLst>
              <a:ext uri="{FF2B5EF4-FFF2-40B4-BE49-F238E27FC236}">
                <a16:creationId xmlns:a16="http://schemas.microsoft.com/office/drawing/2014/main" id="{431D72DE-3B90-076C-F85D-56D10D6F4522}"/>
              </a:ext>
            </a:extLst>
          </p:cNvPr>
          <p:cNvSpPr txBox="1">
            <a:spLocks/>
          </p:cNvSpPr>
          <p:nvPr/>
        </p:nvSpPr>
        <p:spPr>
          <a:xfrm>
            <a:off x="8738324" y="1692910"/>
            <a:ext cx="2702119" cy="50037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1"/>
              </a:buClr>
              <a:buSzPct val="80000"/>
              <a:buFont typeface="Wingdings" pitchFamily="2" charset="2"/>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tx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tx1"/>
              </a:buClr>
              <a:buSzPct val="80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tx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tx1"/>
              </a:buClr>
              <a:buSzPct val="80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tx1"/>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tx1"/>
              </a:buClr>
              <a:buSzPct val="80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tx1"/>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tx1"/>
              </a:buClr>
              <a:buSzPct val="80000"/>
              <a:buFont typeface="Wingdings" pitchFamily="2" charset="2"/>
              <a:buNone/>
              <a:defRPr sz="1600" b="1" kern="1200">
                <a:solidFill>
                  <a:schemeClr val="tx1"/>
                </a:solidFill>
                <a:latin typeface="+mn-lt"/>
                <a:ea typeface="+mn-ea"/>
                <a:cs typeface="+mn-cs"/>
              </a:defRPr>
            </a:lvl9pPr>
          </a:lstStyle>
          <a:p>
            <a:r>
              <a:rPr lang="en-US" dirty="0"/>
              <a:t>Models for predictions</a:t>
            </a:r>
          </a:p>
        </p:txBody>
      </p:sp>
    </p:spTree>
    <p:extLst>
      <p:ext uri="{BB962C8B-B14F-4D97-AF65-F5344CB8AC3E}">
        <p14:creationId xmlns:p14="http://schemas.microsoft.com/office/powerpoint/2010/main" val="3224243975"/>
      </p:ext>
    </p:extLst>
  </p:cSld>
  <p:clrMapOvr>
    <a:masterClrMapping/>
  </p:clrMapOvr>
  <mc:AlternateContent xmlns:mc="http://schemas.openxmlformats.org/markup-compatibility/2006">
    <mc:Choice xmlns:p14="http://schemas.microsoft.com/office/powerpoint/2010/main" Requires="p14">
      <p:transition spd="med" p14:dur="700" advTm="135559">
        <p:fade/>
      </p:transition>
    </mc:Choice>
    <mc:Fallback>
      <p:transition spd="med" advTm="1355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7F5-55D7-A1BC-68F2-B30B0EEF85C6}"/>
              </a:ext>
            </a:extLst>
          </p:cNvPr>
          <p:cNvSpPr>
            <a:spLocks noGrp="1"/>
          </p:cNvSpPr>
          <p:nvPr>
            <p:ph type="title"/>
          </p:nvPr>
        </p:nvSpPr>
        <p:spPr>
          <a:xfrm>
            <a:off x="455613" y="609600"/>
            <a:ext cx="10210801" cy="1066800"/>
          </a:xfrm>
        </p:spPr>
        <p:txBody>
          <a:bodyPr/>
          <a:lstStyle/>
          <a:p>
            <a:r>
              <a:rPr lang="en-US" dirty="0"/>
              <a:t>Results: Regression models</a:t>
            </a:r>
            <a:endParaRPr lang="LID4096" dirty="0"/>
          </a:p>
        </p:txBody>
      </p:sp>
      <p:graphicFrame>
        <p:nvGraphicFramePr>
          <p:cNvPr id="4" name="Content Placeholder 3">
            <a:extLst>
              <a:ext uri="{FF2B5EF4-FFF2-40B4-BE49-F238E27FC236}">
                <a16:creationId xmlns:a16="http://schemas.microsoft.com/office/drawing/2014/main" id="{18020F4B-E789-7085-BCFA-5AF8CA46A186}"/>
              </a:ext>
            </a:extLst>
          </p:cNvPr>
          <p:cNvGraphicFramePr>
            <a:graphicFrameLocks noGrp="1"/>
          </p:cNvGraphicFramePr>
          <p:nvPr>
            <p:ph idx="1"/>
            <p:extLst>
              <p:ext uri="{D42A27DB-BD31-4B8C-83A1-F6EECF244321}">
                <p14:modId xmlns:p14="http://schemas.microsoft.com/office/powerpoint/2010/main" val="2687454194"/>
              </p:ext>
            </p:extLst>
          </p:nvPr>
        </p:nvGraphicFramePr>
        <p:xfrm>
          <a:off x="455613" y="2133601"/>
          <a:ext cx="5638798" cy="3571182"/>
        </p:xfrm>
        <a:graphic>
          <a:graphicData uri="http://schemas.openxmlformats.org/drawingml/2006/table">
            <a:tbl>
              <a:tblPr firstRow="1" firstCol="1" bandRow="1">
                <a:tableStyleId>{0E3FDE45-AF77-4B5C-9715-49D594BDF05E}</a:tableStyleId>
              </a:tblPr>
              <a:tblGrid>
                <a:gridCol w="2893410">
                  <a:extLst>
                    <a:ext uri="{9D8B030D-6E8A-4147-A177-3AD203B41FA5}">
                      <a16:colId xmlns:a16="http://schemas.microsoft.com/office/drawing/2014/main" val="1784228952"/>
                    </a:ext>
                  </a:extLst>
                </a:gridCol>
                <a:gridCol w="1361130">
                  <a:extLst>
                    <a:ext uri="{9D8B030D-6E8A-4147-A177-3AD203B41FA5}">
                      <a16:colId xmlns:a16="http://schemas.microsoft.com/office/drawing/2014/main" val="1877411049"/>
                    </a:ext>
                  </a:extLst>
                </a:gridCol>
                <a:gridCol w="1384258">
                  <a:extLst>
                    <a:ext uri="{9D8B030D-6E8A-4147-A177-3AD203B41FA5}">
                      <a16:colId xmlns:a16="http://schemas.microsoft.com/office/drawing/2014/main" val="3309686492"/>
                    </a:ext>
                  </a:extLst>
                </a:gridCol>
              </a:tblGrid>
              <a:tr h="616735">
                <a:tc>
                  <a:txBody>
                    <a:bodyPr/>
                    <a:lstStyle/>
                    <a:p>
                      <a:pPr marL="0" marR="0">
                        <a:lnSpc>
                          <a:spcPct val="200000"/>
                        </a:lnSpc>
                        <a:spcBef>
                          <a:spcPts val="0"/>
                        </a:spcBef>
                        <a:spcAft>
                          <a:spcPts val="0"/>
                        </a:spcAft>
                      </a:pPr>
                      <a:r>
                        <a:rPr lang="en-US" sz="1600" b="0" dirty="0">
                          <a:solidFill>
                            <a:srgbClr val="000000"/>
                          </a:solidFill>
                          <a:effectLst/>
                          <a:latin typeface="+mj-lt"/>
                        </a:rPr>
                        <a:t>Model</a:t>
                      </a:r>
                      <a:endParaRPr lang="en-US" sz="1600" b="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a:solidFill>
                            <a:srgbClr val="000000"/>
                          </a:solidFill>
                          <a:effectLst/>
                          <a:latin typeface="+mj-lt"/>
                        </a:rPr>
                        <a:t>R-squared</a:t>
                      </a:r>
                      <a:endParaRPr lang="en-US" sz="1600" b="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dirty="0">
                          <a:solidFill>
                            <a:srgbClr val="000000"/>
                          </a:solidFill>
                          <a:effectLst/>
                          <a:latin typeface="+mj-lt"/>
                        </a:rPr>
                        <a:t>RMSE</a:t>
                      </a:r>
                      <a:endParaRPr lang="en-US" sz="1600" b="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89447426"/>
                  </a:ext>
                </a:extLst>
              </a:tr>
              <a:tr h="682471">
                <a:tc>
                  <a:txBody>
                    <a:bodyPr/>
                    <a:lstStyle/>
                    <a:p>
                      <a:pPr marL="0" marR="0">
                        <a:lnSpc>
                          <a:spcPct val="200000"/>
                        </a:lnSpc>
                        <a:spcBef>
                          <a:spcPts val="0"/>
                        </a:spcBef>
                        <a:spcAft>
                          <a:spcPts val="0"/>
                        </a:spcAft>
                      </a:pPr>
                      <a:r>
                        <a:rPr lang="en-US" sz="1600" b="0" dirty="0">
                          <a:solidFill>
                            <a:srgbClr val="000000"/>
                          </a:solidFill>
                          <a:effectLst/>
                          <a:latin typeface="+mn-lt"/>
                        </a:rPr>
                        <a:t>Linear regression</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dirty="0">
                          <a:solidFill>
                            <a:srgbClr val="000000"/>
                          </a:solidFill>
                          <a:effectLst/>
                          <a:latin typeface="+mn-lt"/>
                        </a:rPr>
                        <a:t>0.7530</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dirty="0">
                          <a:solidFill>
                            <a:srgbClr val="000000"/>
                          </a:solidFill>
                          <a:effectLst/>
                          <a:latin typeface="+mn-lt"/>
                        </a:rPr>
                        <a:t>6445.6</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55816601"/>
                  </a:ext>
                </a:extLst>
              </a:tr>
              <a:tr h="682471">
                <a:tc>
                  <a:txBody>
                    <a:bodyPr/>
                    <a:lstStyle/>
                    <a:p>
                      <a:pPr marL="0" marR="0">
                        <a:lnSpc>
                          <a:spcPct val="200000"/>
                        </a:lnSpc>
                        <a:spcBef>
                          <a:spcPts val="0"/>
                        </a:spcBef>
                        <a:spcAft>
                          <a:spcPts val="0"/>
                        </a:spcAft>
                      </a:pPr>
                      <a:r>
                        <a:rPr lang="en-US" sz="1600" b="0">
                          <a:solidFill>
                            <a:srgbClr val="000000"/>
                          </a:solidFill>
                          <a:effectLst/>
                          <a:latin typeface="+mn-lt"/>
                        </a:rPr>
                        <a:t>PCA</a:t>
                      </a:r>
                      <a:endParaRPr lang="en-US" sz="1600" b="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r>
                        <a:rPr lang="en-US" sz="1600" b="0" dirty="0">
                          <a:solidFill>
                            <a:srgbClr val="000000"/>
                          </a:solidFill>
                          <a:effectLst/>
                          <a:latin typeface="+mn-lt"/>
                        </a:rPr>
                        <a:t>0.7232</a:t>
                      </a:r>
                      <a:endParaRPr lang="en-US" sz="1600" b="0" dirty="0">
                        <a:effectLst/>
                        <a:latin typeface="+mn-lt"/>
                        <a:cs typeface="Times New Roman" panose="02020603050405020304" pitchFamily="18" charset="0"/>
                      </a:endParaRPr>
                    </a:p>
                  </a:txBody>
                  <a:tcPr marL="68580" marR="68580" marT="0" marB="0" anchor="ctr"/>
                </a:tc>
                <a:tc>
                  <a:txBody>
                    <a:bodyPr/>
                    <a:lstStyle/>
                    <a:p>
                      <a:r>
                        <a:rPr lang="en-US" sz="1600" b="0" dirty="0">
                          <a:solidFill>
                            <a:srgbClr val="000000"/>
                          </a:solidFill>
                          <a:effectLst/>
                          <a:latin typeface="+mn-lt"/>
                        </a:rPr>
                        <a:t>6824.1</a:t>
                      </a:r>
                      <a:endParaRPr lang="en-US" sz="1600" b="0" dirty="0">
                        <a:effectLst/>
                        <a:latin typeface="+mn-lt"/>
                        <a:cs typeface="Times New Roman" panose="02020603050405020304" pitchFamily="18" charset="0"/>
                      </a:endParaRPr>
                    </a:p>
                  </a:txBody>
                  <a:tcPr marL="68580" marR="68580" marT="0" marB="0" anchor="ctr"/>
                </a:tc>
                <a:extLst>
                  <a:ext uri="{0D108BD9-81ED-4DB2-BD59-A6C34878D82A}">
                    <a16:rowId xmlns:a16="http://schemas.microsoft.com/office/drawing/2014/main" val="284755971"/>
                  </a:ext>
                </a:extLst>
              </a:tr>
              <a:tr h="682471">
                <a:tc>
                  <a:txBody>
                    <a:bodyPr/>
                    <a:lstStyle/>
                    <a:p>
                      <a:pPr marL="0" marR="0">
                        <a:lnSpc>
                          <a:spcPct val="200000"/>
                        </a:lnSpc>
                        <a:spcBef>
                          <a:spcPts val="0"/>
                        </a:spcBef>
                        <a:spcAft>
                          <a:spcPts val="0"/>
                        </a:spcAft>
                      </a:pPr>
                      <a:r>
                        <a:rPr lang="en-US" sz="1600" b="0" dirty="0">
                          <a:solidFill>
                            <a:srgbClr val="000000"/>
                          </a:solidFill>
                          <a:effectLst/>
                          <a:latin typeface="+mn-lt"/>
                        </a:rPr>
                        <a:t>Random forest regression</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a:solidFill>
                            <a:srgbClr val="000000"/>
                          </a:solidFill>
                          <a:effectLst/>
                          <a:latin typeface="+mn-lt"/>
                        </a:rPr>
                        <a:t>0.8058</a:t>
                      </a:r>
                      <a:endParaRPr lang="en-US" sz="1600" b="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600" b="0" dirty="0">
                          <a:solidFill>
                            <a:srgbClr val="000000"/>
                          </a:solidFill>
                          <a:effectLst/>
                          <a:latin typeface="+mn-lt"/>
                        </a:rPr>
                        <a:t>5212.0</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4440497"/>
                  </a:ext>
                </a:extLst>
              </a:tr>
              <a:tr h="841052">
                <a:tc>
                  <a:txBody>
                    <a:bodyPr/>
                    <a:lstStyle/>
                    <a:p>
                      <a:pPr marL="0" marR="0">
                        <a:lnSpc>
                          <a:spcPct val="200000"/>
                        </a:lnSpc>
                        <a:spcBef>
                          <a:spcPts val="0"/>
                        </a:spcBef>
                        <a:spcAft>
                          <a:spcPts val="0"/>
                        </a:spcAft>
                      </a:pPr>
                      <a:r>
                        <a:rPr lang="en-US" sz="1600" b="0" dirty="0">
                          <a:solidFill>
                            <a:srgbClr val="000000"/>
                          </a:solidFill>
                          <a:effectLst/>
                          <a:latin typeface="+mn-lt"/>
                          <a:ea typeface="Times New Roman" panose="02020603050405020304" pitchFamily="18" charset="0"/>
                          <a:cs typeface="Times New Roman" panose="02020603050405020304" pitchFamily="18" charset="0"/>
                        </a:rPr>
                        <a:t>Hyper-tuned random forest regression</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600" b="0" dirty="0">
                          <a:solidFill>
                            <a:srgbClr val="000000"/>
                          </a:solidFill>
                          <a:effectLst/>
                          <a:latin typeface="+mn-lt"/>
                          <a:ea typeface="Times New Roman" panose="02020603050405020304" pitchFamily="18" charset="0"/>
                          <a:cs typeface="Times New Roman" panose="02020603050405020304" pitchFamily="18" charset="0"/>
                        </a:rPr>
                        <a:t>0.8194</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600" b="0" dirty="0">
                          <a:solidFill>
                            <a:srgbClr val="000000"/>
                          </a:solidFill>
                          <a:effectLst/>
                          <a:latin typeface="+mn-lt"/>
                          <a:ea typeface="Times New Roman" panose="02020603050405020304" pitchFamily="18" charset="0"/>
                          <a:cs typeface="Times New Roman" panose="02020603050405020304" pitchFamily="18" charset="0"/>
                        </a:rPr>
                        <a:t>5048.2</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1331377"/>
                  </a:ext>
                </a:extLst>
              </a:tr>
            </a:tbl>
          </a:graphicData>
        </a:graphic>
      </p:graphicFrame>
      <p:pic>
        <p:nvPicPr>
          <p:cNvPr id="3" name="Picture 2" descr="A graph with purple dots&#10;&#10;Description automatically generated">
            <a:extLst>
              <a:ext uri="{FF2B5EF4-FFF2-40B4-BE49-F238E27FC236}">
                <a16:creationId xmlns:a16="http://schemas.microsoft.com/office/drawing/2014/main" id="{B535E50A-C094-5D44-9544-1D07CCAB928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5412" y="2133600"/>
            <a:ext cx="5257800" cy="3637915"/>
          </a:xfrm>
          <a:prstGeom prst="rect">
            <a:avLst/>
          </a:prstGeom>
          <a:noFill/>
          <a:ln>
            <a:noFill/>
          </a:ln>
        </p:spPr>
      </p:pic>
      <p:sp>
        <p:nvSpPr>
          <p:cNvPr id="6" name="TextBox 5">
            <a:extLst>
              <a:ext uri="{FF2B5EF4-FFF2-40B4-BE49-F238E27FC236}">
                <a16:creationId xmlns:a16="http://schemas.microsoft.com/office/drawing/2014/main" id="{0CFF2244-FA39-D2B1-2D98-3BFE21B4E8CD}"/>
              </a:ext>
            </a:extLst>
          </p:cNvPr>
          <p:cNvSpPr txBox="1"/>
          <p:nvPr/>
        </p:nvSpPr>
        <p:spPr>
          <a:xfrm>
            <a:off x="7542212" y="1535668"/>
            <a:ext cx="3429000" cy="369332"/>
          </a:xfrm>
          <a:prstGeom prst="rect">
            <a:avLst/>
          </a:prstGeom>
          <a:noFill/>
          <a:ln>
            <a:solidFill>
              <a:schemeClr val="bg1"/>
            </a:solidFill>
          </a:ln>
        </p:spPr>
        <p:txBody>
          <a:bodyPr wrap="square" rtlCol="0" anchor="ctr" anchorCtr="1">
            <a:spAutoFit/>
          </a:bodyPr>
          <a:lstStyle/>
          <a:p>
            <a:r>
              <a:rPr lang="en-US" dirty="0"/>
              <a:t>Random Forest with Hyper-tuning</a:t>
            </a:r>
          </a:p>
        </p:txBody>
      </p:sp>
      <p:pic>
        <p:nvPicPr>
          <p:cNvPr id="24" name="Audio 23">
            <a:hlinkClick r:id="" action="ppaction://media"/>
            <a:extLst>
              <a:ext uri="{FF2B5EF4-FFF2-40B4-BE49-F238E27FC236}">
                <a16:creationId xmlns:a16="http://schemas.microsoft.com/office/drawing/2014/main" id="{4BBC1A3F-5416-9B83-6991-15854DF187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654355199"/>
      </p:ext>
    </p:extLst>
  </p:cSld>
  <p:clrMapOvr>
    <a:masterClrMapping/>
  </p:clrMapOvr>
  <mc:AlternateContent xmlns:mc="http://schemas.openxmlformats.org/markup-compatibility/2006">
    <mc:Choice xmlns:p14="http://schemas.microsoft.com/office/powerpoint/2010/main" Requires="p14">
      <p:transition spd="med" p14:dur="700" advTm="95668">
        <p:fade/>
      </p:transition>
    </mc:Choice>
    <mc:Fallback>
      <p:transition spd="med" advTm="956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6E3C4-2818-3E95-1B2A-DC046E2A8B27}"/>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4EE1F53-A205-FCAE-8D8E-9F2A7D0D58A6}"/>
              </a:ext>
            </a:extLst>
          </p:cNvPr>
          <p:cNvSpPr>
            <a:spLocks noGrp="1"/>
          </p:cNvSpPr>
          <p:nvPr>
            <p:ph idx="1"/>
          </p:nvPr>
        </p:nvSpPr>
        <p:spPr/>
        <p:txBody>
          <a:bodyPr/>
          <a:lstStyle/>
          <a:p>
            <a:r>
              <a:rPr lang="en-US" dirty="0"/>
              <a:t>Smoking is strong predictor of medical costs</a:t>
            </a:r>
          </a:p>
          <a:p>
            <a:pPr lvl="1"/>
            <a:r>
              <a:rPr lang="en-US" dirty="0"/>
              <a:t>BMI and Age also contribute</a:t>
            </a:r>
          </a:p>
          <a:p>
            <a:r>
              <a:rPr lang="en-US" dirty="0"/>
              <a:t>Additional research is needed</a:t>
            </a:r>
          </a:p>
          <a:p>
            <a:pPr lvl="1"/>
            <a:r>
              <a:rPr lang="en-US" dirty="0"/>
              <a:t>Claims data to identify more predictors of high medical costs</a:t>
            </a:r>
          </a:p>
          <a:p>
            <a:pPr lvl="1"/>
            <a:r>
              <a:rPr lang="en-US" dirty="0"/>
              <a:t>Gov’t data to verify what is found through claims</a:t>
            </a:r>
          </a:p>
          <a:p>
            <a:r>
              <a:rPr lang="en-US" dirty="0"/>
              <a:t>Reducing medical costs is a grave concern</a:t>
            </a:r>
          </a:p>
          <a:p>
            <a:pPr lvl="1"/>
            <a:r>
              <a:rPr lang="en-US" dirty="0"/>
              <a:t>Gov’t needs to help identify these characteristics </a:t>
            </a:r>
          </a:p>
        </p:txBody>
      </p:sp>
      <p:pic>
        <p:nvPicPr>
          <p:cNvPr id="6" name="Audio 5">
            <a:hlinkClick r:id="" action="ppaction://media"/>
            <a:extLst>
              <a:ext uri="{FF2B5EF4-FFF2-40B4-BE49-F238E27FC236}">
                <a16:creationId xmlns:a16="http://schemas.microsoft.com/office/drawing/2014/main" id="{3CF03FCF-1A2C-2ADB-AD34-E8614A422F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252771209"/>
      </p:ext>
    </p:extLst>
  </p:cSld>
  <p:clrMapOvr>
    <a:masterClrMapping/>
  </p:clrMapOvr>
  <mc:AlternateContent xmlns:mc="http://schemas.openxmlformats.org/markup-compatibility/2006">
    <mc:Choice xmlns:p14="http://schemas.microsoft.com/office/powerpoint/2010/main" Requires="p14">
      <p:transition spd="med" p14:dur="700" advTm="61457">
        <p:fade/>
      </p:transition>
    </mc:Choice>
    <mc:Fallback>
      <p:transition spd="med" advTm="61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CCF6E1-9F41-16DC-C44F-4A3B1AE0C708}"/>
              </a:ext>
            </a:extLst>
          </p:cNvPr>
          <p:cNvSpPr>
            <a:spLocks noGrp="1"/>
          </p:cNvSpPr>
          <p:nvPr>
            <p:ph idx="1"/>
          </p:nvPr>
        </p:nvSpPr>
        <p:spPr>
          <a:xfrm>
            <a:off x="1370012" y="1447800"/>
            <a:ext cx="9143538" cy="3697465"/>
          </a:xfrm>
        </p:spPr>
        <p:txBody>
          <a:bodyPr>
            <a:normAutofit/>
          </a:bodyPr>
          <a:lstStyle/>
          <a:p>
            <a:pPr marL="0" indent="0">
              <a:buNone/>
            </a:pPr>
            <a:endParaRPr lang="en-US" sz="4400" dirty="0"/>
          </a:p>
          <a:p>
            <a:pPr marL="0" indent="0">
              <a:buNone/>
            </a:pPr>
            <a:endParaRPr lang="en-US" sz="800" dirty="0"/>
          </a:p>
          <a:p>
            <a:pPr marL="0" indent="0" algn="ctr">
              <a:buNone/>
            </a:pPr>
            <a:r>
              <a:rPr lang="en-US" sz="4400" dirty="0"/>
              <a:t>Questions ? </a:t>
            </a:r>
            <a:endParaRPr lang="LID4096" sz="4400" dirty="0"/>
          </a:p>
        </p:txBody>
      </p:sp>
    </p:spTree>
    <p:extLst>
      <p:ext uri="{BB962C8B-B14F-4D97-AF65-F5344CB8AC3E}">
        <p14:creationId xmlns:p14="http://schemas.microsoft.com/office/powerpoint/2010/main" val="3759592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project planning overview presentation</Template>
  <TotalTime>2804</TotalTime>
  <Words>893</Words>
  <Application>Microsoft Office PowerPoint</Application>
  <PresentationFormat>Custom</PresentationFormat>
  <Paragraphs>113</Paragraphs>
  <Slides>9</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Times New Roman</vt:lpstr>
      <vt:lpstr>Wingdings</vt:lpstr>
      <vt:lpstr>Project planning overview presentation</vt:lpstr>
      <vt:lpstr>Predicting Medical Costs</vt:lpstr>
      <vt:lpstr>Today’s presentation</vt:lpstr>
      <vt:lpstr>Business Problem</vt:lpstr>
      <vt:lpstr>Background</vt:lpstr>
      <vt:lpstr>Data &amp; Methods</vt:lpstr>
      <vt:lpstr>Model Development: </vt:lpstr>
      <vt:lpstr>Results: Regression models</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Cervical Cancer Risk Factors</dc:title>
  <dc:creator>Kristie Kooken</dc:creator>
  <cp:lastModifiedBy>Kristie Kooken</cp:lastModifiedBy>
  <cp:revision>191</cp:revision>
  <dcterms:created xsi:type="dcterms:W3CDTF">2023-08-11T04:20:21Z</dcterms:created>
  <dcterms:modified xsi:type="dcterms:W3CDTF">2024-05-06T02:05:45Z</dcterms:modified>
</cp:coreProperties>
</file>